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70" r:id="rId15"/>
    <p:sldId id="269" r:id="rId16"/>
    <p:sldId id="271" r:id="rId17"/>
    <p:sldId id="282" r:id="rId18"/>
  </p:sldIdLst>
  <p:sldSz cx="9144000" cy="5143500" type="screen16x9"/>
  <p:notesSz cx="6858000" cy="9144000"/>
  <p:embeddedFontLst>
    <p:embeddedFont>
      <p:font typeface="Impact" panose="020B0806030902050204" pitchFamily="34" charset="0"/>
      <p:regular r:id="rId20"/>
    </p:embeddedFont>
    <p:embeddedFont>
      <p:font typeface="Oswald" panose="020B0604020202020204" charset="0"/>
      <p:regular r:id="rId21"/>
      <p:bold r:id="rId22"/>
    </p:embeddedFont>
    <p:embeddedFont>
      <p:font typeface="Algerian" panose="04020705040A02060702" pitchFamily="82" charset="0"/>
      <p:regular r:id="rId23"/>
    </p:embeddedFont>
    <p:embeddedFont>
      <p:font typeface="Source Sans Pro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" initials="a" lastIdx="1" clrIdx="0">
    <p:extLst>
      <p:ext uri="{19B8F6BF-5375-455C-9EA6-DF929625EA0E}">
        <p15:presenceInfo xmlns:p15="http://schemas.microsoft.com/office/powerpoint/2012/main" userId="96be6d6b393616a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345705E-B3B0-44CF-AE4D-E559550BD433}">
  <a:tblStyle styleId="{D345705E-B3B0-44CF-AE4D-E559550BD4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744867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0420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2502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3335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8211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d2061351b_17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d2061351b_17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6404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34476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05311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8741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5767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7660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9679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3900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1417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082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0280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4258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7040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35" name="Google Shape;35;p2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6" name="Google Shape;36;p2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2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" name="Google Shape;38;p2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9" name="Google Shape;39;p2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40" name="Google Shape;40;p2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" name="Google Shape;41;p2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" name="Google Shape;42;p2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3" name="Google Shape;43;p2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44" name="Google Shape;44;p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9" name="Google Shape;69;p2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" name="Google Shape;70;p2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" name="Google Shape;71;p2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p2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" name="Google Shape;73;p2"/>
          <p:cNvSpPr txBox="1">
            <a:spLocks noGrp="1"/>
          </p:cNvSpPr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76" name="Google Shape;76;p3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77" name="Google Shape;77;p3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" name="Google Shape;78;p3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" name="Google Shape;79;p3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0" name="Google Shape;80;p3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81" name="Google Shape;81;p3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" name="Google Shape;82;p3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" name="Google Shape;83;p3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84" name="Google Shape;84;p3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85" name="Google Shape;85;p3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0" name="Google Shape;110;p3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" name="Google Shape;111;p3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" name="Google Shape;112;p3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3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4" name="Google Shape;114;p3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3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>
            <a:spLocks noGrp="1"/>
          </p:cNvSpPr>
          <p:nvPr>
            <p:ph type="body" idx="1"/>
          </p:nvPr>
        </p:nvSpPr>
        <p:spPr>
          <a:xfrm>
            <a:off x="1519975" y="2161800"/>
            <a:ext cx="61041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◉"/>
              <a:defRPr sz="3000" i="1"/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◉"/>
              <a:defRPr sz="3000" i="1"/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 i="1"/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 i="1"/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9pPr>
          </a:lstStyle>
          <a:p>
            <a:endParaRPr/>
          </a:p>
        </p:txBody>
      </p:sp>
      <p:sp>
        <p:nvSpPr>
          <p:cNvPr id="119" name="Google Shape;119;p4"/>
          <p:cNvSpPr txBox="1"/>
          <p:nvPr/>
        </p:nvSpPr>
        <p:spPr>
          <a:xfrm>
            <a:off x="3593400" y="552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00CEF6"/>
                </a:solidFill>
              </a:rPr>
              <a:t>“</a:t>
            </a:r>
            <a:endParaRPr sz="9600" dirty="0">
              <a:solidFill>
                <a:srgbClr val="00CEF6"/>
              </a:solidFill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121" name="Google Shape;121;p4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22" name="Google Shape;122;p4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4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p4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5" name="Google Shape;125;p4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26" name="Google Shape;126;p4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7" name="Google Shape;127;p4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8" name="Google Shape;128;p4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29" name="Google Shape;129;p4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130" name="Google Shape;130;p4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55" name="Google Shape;155;p4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" name="Google Shape;156;p4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p4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8" name="Google Shape;158;p4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9" name="Google Shape;159;p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5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63" name="Google Shape;163;p5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164" name="Google Shape;164;p5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65" name="Google Shape;165;p5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6" name="Google Shape;166;p5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7" name="Google Shape;167;p5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68" name="Google Shape;168;p5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69" name="Google Shape;169;p5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0" name="Google Shape;170;p5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1" name="Google Shape;171;p5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72" name="Google Shape;172;p5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173" name="Google Shape;173;p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98" name="Google Shape;198;p5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p5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0" name="Google Shape;200;p5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" name="Google Shape;201;p5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2" name="Google Shape;202;p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6"/>
          <p:cNvSpPr txBox="1">
            <a:spLocks noGrp="1"/>
          </p:cNvSpPr>
          <p:nvPr>
            <p:ph type="body" idx="1"/>
          </p:nvPr>
        </p:nvSpPr>
        <p:spPr>
          <a:xfrm>
            <a:off x="1131500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6" name="Google Shape;206;p6"/>
          <p:cNvSpPr txBox="1">
            <a:spLocks noGrp="1"/>
          </p:cNvSpPr>
          <p:nvPr>
            <p:ph type="body" idx="2"/>
          </p:nvPr>
        </p:nvSpPr>
        <p:spPr>
          <a:xfrm>
            <a:off x="4672563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7" name="Google Shape;207;p6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208" name="Google Shape;208;p6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09" name="Google Shape;209;p6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0" name="Google Shape;210;p6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" name="Google Shape;211;p6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12" name="Google Shape;212;p6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13" name="Google Shape;213;p6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4" name="Google Shape;214;p6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5" name="Google Shape;215;p6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16" name="Google Shape;216;p6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217" name="Google Shape;217;p6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42" name="Google Shape;242;p6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3" name="Google Shape;243;p6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4" name="Google Shape;244;p6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5" name="Google Shape;245;p6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6" name="Google Shape;246;p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7"/>
          <p:cNvSpPr txBox="1">
            <a:spLocks noGrp="1"/>
          </p:cNvSpPr>
          <p:nvPr>
            <p:ph type="body" idx="1"/>
          </p:nvPr>
        </p:nvSpPr>
        <p:spPr>
          <a:xfrm>
            <a:off x="705900" y="1626600"/>
            <a:ext cx="2471700" cy="32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0" name="Google Shape;250;p7"/>
          <p:cNvSpPr txBox="1">
            <a:spLocks noGrp="1"/>
          </p:cNvSpPr>
          <p:nvPr>
            <p:ph type="body" idx="2"/>
          </p:nvPr>
        </p:nvSpPr>
        <p:spPr>
          <a:xfrm>
            <a:off x="3304125" y="1626600"/>
            <a:ext cx="2471700" cy="32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1" name="Google Shape;251;p7"/>
          <p:cNvSpPr txBox="1">
            <a:spLocks noGrp="1"/>
          </p:cNvSpPr>
          <p:nvPr>
            <p:ph type="body" idx="3"/>
          </p:nvPr>
        </p:nvSpPr>
        <p:spPr>
          <a:xfrm>
            <a:off x="5902350" y="1626600"/>
            <a:ext cx="2471700" cy="32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2" name="Google Shape;252;p7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253" name="Google Shape;253;p7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54" name="Google Shape;254;p7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5" name="Google Shape;255;p7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6" name="Google Shape;256;p7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57" name="Google Shape;257;p7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58" name="Google Shape;258;p7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9" name="Google Shape;259;p7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0" name="Google Shape;260;p7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61" name="Google Shape;261;p7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262" name="Google Shape;262;p7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" name="Google Shape;272;p7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87" name="Google Shape;287;p7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8" name="Google Shape;288;p7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9" name="Google Shape;289;p7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0" name="Google Shape;290;p7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1" name="Google Shape;291;p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8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295" name="Google Shape;295;p8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96" name="Google Shape;296;p8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7" name="Google Shape;297;p8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8" name="Google Shape;298;p8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99" name="Google Shape;299;p8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00" name="Google Shape;300;p8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1" name="Google Shape;301;p8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2" name="Google Shape;302;p8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03" name="Google Shape;303;p8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304" name="Google Shape;304;p8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" name="Google Shape;328;p8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29" name="Google Shape;329;p8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0" name="Google Shape;330;p8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1" name="Google Shape;331;p8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2" name="Google Shape;332;p8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3" name="Google Shape;333;p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0" name="Google Shape;380;p1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1" name="Google Shape;381;p1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82" name="Google Shape;382;p1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83" name="Google Shape;383;p10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4" name="Google Shape;384;p10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5" name="Google Shape;385;p10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86" name="Google Shape;386;p10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387" name="Google Shape;387;p1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12" name="Google Shape;412;p1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3" name="Google Shape;413;p1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4" name="Google Shape;414;p1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5" name="Google Shape;415;p1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6" name="Google Shape;416;p1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l graph">
  <p:cSld name="BLANK_2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1"/>
          <p:cNvSpPr/>
          <p:nvPr/>
        </p:nvSpPr>
        <p:spPr>
          <a:xfrm>
            <a:off x="-20075" y="636775"/>
            <a:ext cx="9203950" cy="4550900"/>
          </a:xfrm>
          <a:custGeom>
            <a:avLst/>
            <a:gdLst/>
            <a:ahLst/>
            <a:cxnLst/>
            <a:rect l="l" t="t" r="r" b="b"/>
            <a:pathLst>
              <a:path w="368158" h="182036" extrusionOk="0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419" name="Google Shape;419;p11"/>
          <p:cNvSpPr/>
          <p:nvPr/>
        </p:nvSpPr>
        <p:spPr>
          <a:xfrm>
            <a:off x="-33475" y="768100"/>
            <a:ext cx="9210650" cy="4406200"/>
          </a:xfrm>
          <a:custGeom>
            <a:avLst/>
            <a:gdLst/>
            <a:ahLst/>
            <a:cxnLst/>
            <a:rect l="l" t="t" r="r" b="b"/>
            <a:pathLst>
              <a:path w="368426" h="176248" extrusionOk="0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420" name="Google Shape;420;p11"/>
          <p:cNvSpPr/>
          <p:nvPr/>
        </p:nvSpPr>
        <p:spPr>
          <a:xfrm rot="8100000">
            <a:off x="1847981" y="4429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11"/>
          <p:cNvSpPr/>
          <p:nvPr/>
        </p:nvSpPr>
        <p:spPr>
          <a:xfrm rot="8100000">
            <a:off x="6038981" y="72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2" name="Google Shape;422;p11"/>
          <p:cNvSpPr/>
          <p:nvPr/>
        </p:nvSpPr>
        <p:spPr>
          <a:xfrm rot="8100000">
            <a:off x="7181981" y="7601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23" name="Google Shape;423;p11"/>
          <p:cNvGrpSpPr/>
          <p:nvPr/>
        </p:nvGrpSpPr>
        <p:grpSpPr>
          <a:xfrm>
            <a:off x="-9525" y="652475"/>
            <a:ext cx="9167825" cy="595300"/>
            <a:chOff x="-9525" y="4462475"/>
            <a:chExt cx="9167825" cy="595300"/>
          </a:xfrm>
        </p:grpSpPr>
        <p:sp>
          <p:nvSpPr>
            <p:cNvPr id="424" name="Google Shape;424;p11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5" name="Google Shape;425;p11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6" name="Google Shape;426;p11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27" name="Google Shape;427;p11"/>
          <p:cNvGrpSpPr/>
          <p:nvPr/>
        </p:nvGrpSpPr>
        <p:grpSpPr>
          <a:xfrm>
            <a:off x="-42837" y="633488"/>
            <a:ext cx="9229575" cy="642787"/>
            <a:chOff x="-42837" y="4443488"/>
            <a:chExt cx="9229575" cy="642787"/>
          </a:xfrm>
        </p:grpSpPr>
        <p:sp>
          <p:nvSpPr>
            <p:cNvPr id="428" name="Google Shape;428;p11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1" name="Google Shape;431;p11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3" name="Google Shape;433;p11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6" name="Google Shape;436;p11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9" name="Google Shape;439;p11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2" name="Google Shape;442;p11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53" name="Google Shape;453;p11"/>
          <p:cNvSpPr/>
          <p:nvPr/>
        </p:nvSpPr>
        <p:spPr>
          <a:xfrm>
            <a:off x="2990700" y="77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4" name="Google Shape;454;p11"/>
          <p:cNvSpPr/>
          <p:nvPr/>
        </p:nvSpPr>
        <p:spPr>
          <a:xfrm>
            <a:off x="1085700" y="106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5" name="Google Shape;455;p11"/>
          <p:cNvSpPr/>
          <p:nvPr/>
        </p:nvSpPr>
        <p:spPr>
          <a:xfrm>
            <a:off x="4895700" y="70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6" name="Google Shape;456;p11"/>
          <p:cNvSpPr/>
          <p:nvPr/>
        </p:nvSpPr>
        <p:spPr>
          <a:xfrm rot="8100000">
            <a:off x="8699949" y="51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7" name="Google Shape;457;p1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0" name="Google Shape;30;p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1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2" name="Google Shape;32;p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3"/>
          <p:cNvSpPr txBox="1">
            <a:spLocks noGrp="1"/>
          </p:cNvSpPr>
          <p:nvPr>
            <p:ph type="ctrTitle"/>
          </p:nvPr>
        </p:nvSpPr>
        <p:spPr>
          <a:xfrm rot="20869925">
            <a:off x="3364099" y="2652012"/>
            <a:ext cx="6508676" cy="23541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CR" sz="6600" b="0" kern="1200" cap="all" dirty="0">
                <a:solidFill>
                  <a:srgbClr val="B80E0F"/>
                </a:solidFill>
                <a:latin typeface="Impact" panose="020B0806030902050204"/>
                <a:ea typeface="+mj-ea"/>
                <a:cs typeface="+mj-cs"/>
              </a:rPr>
              <a:t>Probabilidad y estadística</a:t>
            </a:r>
            <a:endParaRPr sz="4000" dirty="0"/>
          </a:p>
        </p:txBody>
      </p:sp>
      <p:pic>
        <p:nvPicPr>
          <p:cNvPr id="3" name="Imagen 2" descr="Imagen que contiene señal&#10;&#10;Descripción generada automáticamen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07" y="0"/>
            <a:ext cx="988414" cy="1263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2"/>
          <p:cNvSpPr txBox="1">
            <a:spLocks noGrp="1"/>
          </p:cNvSpPr>
          <p:nvPr>
            <p:ph type="title"/>
          </p:nvPr>
        </p:nvSpPr>
        <p:spPr>
          <a:xfrm>
            <a:off x="319617" y="278525"/>
            <a:ext cx="3862916" cy="7158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R" sz="320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lgerian" panose="04020705040A02060702" pitchFamily="82" charset="0"/>
              </a:rPr>
              <a:t>Observación</a:t>
            </a:r>
            <a:endParaRPr sz="320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Algerian" panose="04020705040A02060702" pitchFamily="82" charset="0"/>
            </a:endParaRPr>
          </a:p>
        </p:txBody>
      </p:sp>
      <p:sp>
        <p:nvSpPr>
          <p:cNvPr id="544" name="Google Shape;544;p2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  <p:sp>
        <p:nvSpPr>
          <p:cNvPr id="4" name="CuadroTexto 3"/>
          <p:cNvSpPr txBox="1"/>
          <p:nvPr/>
        </p:nvSpPr>
        <p:spPr>
          <a:xfrm>
            <a:off x="2861733" y="1405467"/>
            <a:ext cx="3962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sz="18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Valor medido de la(s) característica(s).</a:t>
            </a:r>
            <a:endParaRPr lang="en-US" sz="18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swald" panose="020B0604020202020204" charset="0"/>
            </a:endParaRPr>
          </a:p>
          <a:p>
            <a:endParaRPr lang="en-U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69B3091E-6125-42B4-8937-ADE1809C89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644" b="16413"/>
          <a:stretch/>
        </p:blipFill>
        <p:spPr>
          <a:xfrm>
            <a:off x="1247475" y="2667972"/>
            <a:ext cx="6372525" cy="5060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4"/>
          <p:cNvSpPr txBox="1">
            <a:spLocks noGrp="1"/>
          </p:cNvSpPr>
          <p:nvPr>
            <p:ph type="title"/>
          </p:nvPr>
        </p:nvSpPr>
        <p:spPr>
          <a:xfrm>
            <a:off x="5363706" y="114300"/>
            <a:ext cx="3648941" cy="74814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lgerian" panose="04020705040A02060702" pitchFamily="82" charset="0"/>
              </a:rPr>
              <a:t>Observaciones</a:t>
            </a:r>
            <a:endParaRPr sz="320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561" name="Google Shape;561;p24"/>
          <p:cNvSpPr/>
          <p:nvPr/>
        </p:nvSpPr>
        <p:spPr>
          <a:xfrm>
            <a:off x="0" y="863326"/>
            <a:ext cx="4515951" cy="548374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CR" sz="16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Conjunto de valores de una o más características</a:t>
            </a:r>
            <a:endParaRPr sz="16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swald" panose="020B0604020202020204" charset="0"/>
            </a:endParaRPr>
          </a:p>
        </p:txBody>
      </p:sp>
      <p:grpSp>
        <p:nvGrpSpPr>
          <p:cNvPr id="562" name="Google Shape;562;p24"/>
          <p:cNvGrpSpPr/>
          <p:nvPr/>
        </p:nvGrpSpPr>
        <p:grpSpPr>
          <a:xfrm>
            <a:off x="3844549" y="3126202"/>
            <a:ext cx="599842" cy="589958"/>
            <a:chOff x="1244325" y="4999400"/>
            <a:chExt cx="444525" cy="437200"/>
          </a:xfrm>
        </p:grpSpPr>
        <p:sp>
          <p:nvSpPr>
            <p:cNvPr id="563" name="Google Shape;563;p24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" name="Google Shape;564;p24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" name="Google Shape;565;p24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" name="Google Shape;566;p24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" name="Google Shape;567;p24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68" name="Google Shape;568;p24"/>
          <p:cNvGrpSpPr/>
          <p:nvPr/>
        </p:nvGrpSpPr>
        <p:grpSpPr>
          <a:xfrm>
            <a:off x="5266889" y="3113863"/>
            <a:ext cx="409140" cy="420402"/>
            <a:chOff x="2605300" y="5003050"/>
            <a:chExt cx="418900" cy="430475"/>
          </a:xfrm>
        </p:grpSpPr>
        <p:sp>
          <p:nvSpPr>
            <p:cNvPr id="569" name="Google Shape;569;p24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" name="Google Shape;570;p24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" name="Google Shape;571;p24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72" name="Google Shape;572;p24"/>
          <p:cNvSpPr/>
          <p:nvPr/>
        </p:nvSpPr>
        <p:spPr>
          <a:xfrm>
            <a:off x="5213649" y="2080225"/>
            <a:ext cx="300114" cy="273023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3" name="Google Shape;573;p2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xmlns="" id="{D1C30997-23A1-47A6-971A-BE34DDA23B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65" b="61696"/>
          <a:stretch/>
        </p:blipFill>
        <p:spPr>
          <a:xfrm>
            <a:off x="1943142" y="2310192"/>
            <a:ext cx="5434404" cy="7723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3"/>
          <p:cNvSpPr txBox="1">
            <a:spLocks noGrp="1"/>
          </p:cNvSpPr>
          <p:nvPr>
            <p:ph type="title" idx="4294967295"/>
          </p:nvPr>
        </p:nvSpPr>
        <p:spPr>
          <a:xfrm>
            <a:off x="0" y="145472"/>
            <a:ext cx="2545773" cy="6224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R" sz="3600" dirty="0" smtClean="0">
                <a:solidFill>
                  <a:srgbClr val="2832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EJEMPLO</a:t>
            </a:r>
            <a:endParaRPr sz="3600" dirty="0">
              <a:solidFill>
                <a:srgbClr val="28324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0" name="Google Shape;550;p2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xmlns="" id="{6339EC99-2125-4980-9C4F-26686E22A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680127" y="-1808571"/>
            <a:ext cx="1172874" cy="63258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CuadroTexto 2"/>
          <p:cNvSpPr txBox="1"/>
          <p:nvPr/>
        </p:nvSpPr>
        <p:spPr>
          <a:xfrm>
            <a:off x="2182093" y="2397010"/>
            <a:ext cx="474864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sz="1600" u="sng" dirty="0">
                <a:latin typeface="Oswald" panose="020B0604020202020204" charset="0"/>
              </a:rPr>
              <a:t>Unidad estadística </a:t>
            </a:r>
            <a:r>
              <a:rPr lang="es-CR" sz="1600" dirty="0">
                <a:latin typeface="Oswald" panose="020B0604020202020204" charset="0"/>
              </a:rPr>
              <a:t>: </a:t>
            </a:r>
            <a:r>
              <a:rPr lang="es-CR" sz="1600" dirty="0">
                <a:solidFill>
                  <a:srgbClr val="FF0000"/>
                </a:solidFill>
                <a:latin typeface="Oswald" panose="020B0604020202020204" charset="0"/>
              </a:rPr>
              <a:t>Monitor</a:t>
            </a:r>
            <a:endParaRPr lang="en-US" sz="1600" dirty="0">
              <a:solidFill>
                <a:srgbClr val="FF0000"/>
              </a:solidFill>
              <a:latin typeface="Oswald" panose="020B0604020202020204" charset="0"/>
            </a:endParaRPr>
          </a:p>
          <a:p>
            <a:r>
              <a:rPr lang="es-CR" sz="1600" u="sng" dirty="0">
                <a:latin typeface="Oswald" panose="020B0604020202020204" charset="0"/>
              </a:rPr>
              <a:t>Características</a:t>
            </a:r>
            <a:r>
              <a:rPr lang="es-CR" sz="1600" dirty="0">
                <a:latin typeface="Oswald" panose="020B0604020202020204" charset="0"/>
              </a:rPr>
              <a:t> : </a:t>
            </a:r>
            <a:r>
              <a:rPr lang="es-CR" sz="1600" dirty="0">
                <a:solidFill>
                  <a:srgbClr val="FF0000"/>
                </a:solidFill>
                <a:latin typeface="Oswald" panose="020B0604020202020204" charset="0"/>
              </a:rPr>
              <a:t>Su estado en el funcionamiento </a:t>
            </a:r>
            <a:endParaRPr lang="es-CR" sz="1600" dirty="0" smtClean="0">
              <a:solidFill>
                <a:srgbClr val="FF0000"/>
              </a:solidFill>
              <a:latin typeface="Oswald" panose="020B0604020202020204" charset="0"/>
            </a:endParaRPr>
          </a:p>
          <a:p>
            <a:r>
              <a:rPr lang="es-CR" sz="1600" u="sng" dirty="0" smtClean="0">
                <a:latin typeface="Oswald" panose="020B0604020202020204" charset="0"/>
              </a:rPr>
              <a:t>Observación</a:t>
            </a:r>
            <a:r>
              <a:rPr lang="es-CR" sz="1600" dirty="0">
                <a:latin typeface="Oswald" panose="020B0604020202020204" charset="0"/>
              </a:rPr>
              <a:t>: </a:t>
            </a:r>
            <a:r>
              <a:rPr lang="es-CR" sz="1600" dirty="0">
                <a:solidFill>
                  <a:srgbClr val="FF0000"/>
                </a:solidFill>
                <a:latin typeface="Oswald" panose="020B0604020202020204" charset="0"/>
              </a:rPr>
              <a:t>Bueno o Malo (como posible resultado) </a:t>
            </a:r>
            <a:endParaRPr lang="es-CR" sz="1600" dirty="0" smtClean="0">
              <a:solidFill>
                <a:srgbClr val="FF0000"/>
              </a:solidFill>
              <a:latin typeface="Oswald" panose="020B0604020202020204" charset="0"/>
            </a:endParaRPr>
          </a:p>
          <a:p>
            <a:r>
              <a:rPr lang="es-CR" sz="1600" u="sng" dirty="0" smtClean="0">
                <a:latin typeface="Oswald" panose="020B0604020202020204" charset="0"/>
              </a:rPr>
              <a:t>Observaciones</a:t>
            </a:r>
            <a:r>
              <a:rPr lang="es-CR" sz="1600" dirty="0" smtClean="0">
                <a:latin typeface="Oswald" panose="020B0604020202020204" charset="0"/>
              </a:rPr>
              <a:t> </a:t>
            </a:r>
            <a:r>
              <a:rPr lang="es-CR" sz="1600" dirty="0">
                <a:latin typeface="Oswald" panose="020B0604020202020204" charset="0"/>
              </a:rPr>
              <a:t>: </a:t>
            </a:r>
            <a:r>
              <a:rPr lang="es-CR" sz="1600" dirty="0">
                <a:solidFill>
                  <a:srgbClr val="FF0000"/>
                </a:solidFill>
                <a:latin typeface="Oswald" panose="020B0604020202020204" charset="0"/>
              </a:rPr>
              <a:t>100 </a:t>
            </a:r>
            <a:r>
              <a:rPr lang="es-CR" sz="1600" dirty="0" smtClean="0">
                <a:solidFill>
                  <a:srgbClr val="FF0000"/>
                </a:solidFill>
                <a:latin typeface="Oswald" panose="020B0604020202020204" charset="0"/>
              </a:rPr>
              <a:t>resultados</a:t>
            </a:r>
            <a:endParaRPr lang="en-US" sz="1600" dirty="0">
              <a:solidFill>
                <a:srgbClr val="FF0000"/>
              </a:solidFill>
              <a:latin typeface="Oswald" panose="020B0604020202020204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25"/>
          <p:cNvSpPr txBox="1">
            <a:spLocks noGrp="1"/>
          </p:cNvSpPr>
          <p:nvPr>
            <p:ph type="title"/>
          </p:nvPr>
        </p:nvSpPr>
        <p:spPr>
          <a:xfrm>
            <a:off x="2258263" y="0"/>
            <a:ext cx="4100973" cy="943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Pobalación</a:t>
            </a:r>
            <a:endParaRPr sz="3200" u="sng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581" name="Google Shape;581;p25"/>
          <p:cNvSpPr/>
          <p:nvPr/>
        </p:nvSpPr>
        <p:spPr>
          <a:xfrm rot="2453177">
            <a:off x="4008577" y="1323491"/>
            <a:ext cx="1805690" cy="640094"/>
          </a:xfrm>
          <a:prstGeom prst="roundRect">
            <a:avLst>
              <a:gd name="adj" fmla="val 50000"/>
            </a:avLst>
          </a:prstGeom>
          <a:solidFill>
            <a:srgbClr val="2832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582" name="Google Shape;582;p25"/>
          <p:cNvSpPr/>
          <p:nvPr/>
        </p:nvSpPr>
        <p:spPr>
          <a:xfrm rot="19031788">
            <a:off x="3059029" y="1317997"/>
            <a:ext cx="1844375" cy="651081"/>
          </a:xfrm>
          <a:prstGeom prst="roundRect">
            <a:avLst>
              <a:gd name="adj" fmla="val 50000"/>
            </a:avLst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641" name="Google Shape;641;p2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sp>
        <p:nvSpPr>
          <p:cNvPr id="2" name="CuadroTexto 1"/>
          <p:cNvSpPr txBox="1"/>
          <p:nvPr/>
        </p:nvSpPr>
        <p:spPr>
          <a:xfrm>
            <a:off x="2158961" y="2508997"/>
            <a:ext cx="1693718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R" sz="28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Oswald" panose="020B0604020202020204" charset="0"/>
              </a:rPr>
              <a:t>Finita</a:t>
            </a:r>
            <a:endParaRPr lang="en-US" sz="2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Oswald" panose="020B060402020202020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335880" y="2508997"/>
            <a:ext cx="1750719" cy="52322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R" sz="2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Oswald" panose="020B0604020202020204" charset="0"/>
              </a:rPr>
              <a:t>Infinita</a:t>
            </a:r>
            <a:endParaRPr lang="en-US" sz="2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Oswald" panose="020B06040202020202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27"/>
          <p:cNvSpPr txBox="1">
            <a:spLocks noGrp="1"/>
          </p:cNvSpPr>
          <p:nvPr>
            <p:ph type="title"/>
          </p:nvPr>
        </p:nvSpPr>
        <p:spPr>
          <a:xfrm>
            <a:off x="143741" y="97262"/>
            <a:ext cx="4012623" cy="715800"/>
          </a:xfrm>
          <a:prstGeom prst="rect">
            <a:avLst/>
          </a:prstGeom>
          <a:solidFill>
            <a:srgbClr val="FF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latin typeface="Algerian" panose="04020705040A02060702" pitchFamily="82" charset="0"/>
              </a:rPr>
              <a:t>Muestra</a:t>
            </a:r>
            <a:endParaRPr sz="3200" dirty="0">
              <a:latin typeface="Algerian" panose="04020705040A02060702" pitchFamily="82" charset="0"/>
            </a:endParaRPr>
          </a:p>
        </p:txBody>
      </p:sp>
      <p:sp>
        <p:nvSpPr>
          <p:cNvPr id="662" name="Google Shape;662;p2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 dirty="0"/>
          </a:p>
        </p:txBody>
      </p:sp>
      <p:sp>
        <p:nvSpPr>
          <p:cNvPr id="2" name="CuadroTexto 1"/>
          <p:cNvSpPr txBox="1"/>
          <p:nvPr/>
        </p:nvSpPr>
        <p:spPr>
          <a:xfrm>
            <a:off x="192231" y="1205781"/>
            <a:ext cx="1111828" cy="33855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R" sz="1600" dirty="0" smtClean="0">
                <a:latin typeface="Oswald" panose="020B0604020202020204" charset="0"/>
              </a:rPr>
              <a:t>Aleatorio</a:t>
            </a:r>
            <a:endParaRPr lang="en-US" sz="1600" dirty="0">
              <a:latin typeface="Oswald" panose="020B060402020202020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6904621" y="1205781"/>
            <a:ext cx="1652154" cy="33855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CR" sz="1600" dirty="0" smtClean="0">
                <a:latin typeface="Oswald" panose="020B0604020202020204" charset="0"/>
              </a:rPr>
              <a:t>Intencional</a:t>
            </a:r>
            <a:endParaRPr lang="en-US" sz="1600" dirty="0">
              <a:latin typeface="Oswald" panose="020B060402020202020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4088822" y="1205781"/>
            <a:ext cx="1351588" cy="33855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CR" sz="1600" dirty="0" smtClean="0">
                <a:latin typeface="Oswald" panose="020B0604020202020204" charset="0"/>
              </a:rPr>
              <a:t>Conveniencia</a:t>
            </a:r>
            <a:endParaRPr lang="en-US" sz="1600" dirty="0">
              <a:latin typeface="Oswald" panose="020B0604020202020204" charset="0"/>
            </a:endParaRPr>
          </a:p>
        </p:txBody>
      </p:sp>
      <p:pic>
        <p:nvPicPr>
          <p:cNvPr id="7170" name="Picture 2" descr="Muestreo probabilístico: muestreo aleatorio sim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41" y="1798435"/>
            <a:ext cx="3076575" cy="226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Qué es el muestreo por conveniencia?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001" y="1798435"/>
            <a:ext cx="2479230" cy="2082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▷ Muestreo intencional - La Investigació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81" y="1798435"/>
            <a:ext cx="2348634" cy="2082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6733309" y="4066382"/>
            <a:ext cx="22652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sz="1600" b="1" dirty="0" smtClean="0">
                <a:solidFill>
                  <a:schemeClr val="tx1">
                    <a:lumMod val="50000"/>
                  </a:schemeClr>
                </a:solidFill>
                <a:latin typeface="Oswald" panose="020B0604020202020204" charset="0"/>
              </a:rPr>
              <a:t>Se elige cuidadosamente a quien se le realizará el muestreo</a:t>
            </a:r>
            <a:r>
              <a:rPr lang="es-CR" sz="1600" dirty="0" smtClean="0">
                <a:solidFill>
                  <a:schemeClr val="tx1">
                    <a:lumMod val="50000"/>
                  </a:schemeClr>
                </a:solidFill>
                <a:latin typeface="Oswald" panose="020B0604020202020204" charset="0"/>
              </a:rPr>
              <a:t>.</a:t>
            </a:r>
            <a:endParaRPr lang="en-US" sz="1600" dirty="0">
              <a:solidFill>
                <a:schemeClr val="tx1">
                  <a:lumMod val="50000"/>
                </a:schemeClr>
              </a:solidFill>
              <a:latin typeface="Oswald" panose="020B060402020202020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3525001" y="4069978"/>
            <a:ext cx="2483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sz="1600" b="1" dirty="0">
                <a:latin typeface="Oswald" panose="020B0604020202020204" charset="0"/>
              </a:rPr>
              <a:t>Escoge los elementos que están disponibles o que son más fáciles de conseguir</a:t>
            </a:r>
            <a:endParaRPr lang="en-US" sz="1600" b="1" dirty="0">
              <a:latin typeface="Oswald" panose="020B060402020202020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71871" y="4095419"/>
            <a:ext cx="3076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sz="1600" b="1" dirty="0">
                <a:latin typeface="Oswald" panose="020B0604020202020204" charset="0"/>
              </a:rPr>
              <a:t>Se le da a cada elemento de la población la misma probabilidad de ser seleccionado</a:t>
            </a:r>
            <a:endParaRPr lang="en-US" sz="1600" b="1" dirty="0">
              <a:latin typeface="Oswald" panose="020B060402020202020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2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xmlns="" id="{56406F6B-F0E6-45EE-9570-0A068BBFF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064" y="197427"/>
            <a:ext cx="7794481" cy="1131166"/>
          </a:xfrm>
        </p:spPr>
        <p:txBody>
          <a:bodyPr>
            <a:noAutofit/>
          </a:bodyPr>
          <a:lstStyle/>
          <a:p>
            <a:r>
              <a:rPr lang="es-CR" sz="3200" dirty="0" smtClean="0">
                <a:latin typeface="Algerian" panose="04020705040A02060702" pitchFamily="82" charset="0"/>
              </a:rPr>
              <a:t>Casos </a:t>
            </a:r>
            <a:r>
              <a:rPr lang="es-CR" sz="3200" dirty="0">
                <a:latin typeface="Algerian" panose="04020705040A02060702" pitchFamily="82" charset="0"/>
              </a:rPr>
              <a:t>en que se prefieren las muestras a la población :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301336" y="1723448"/>
            <a:ext cx="8655628" cy="1631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s-CR" sz="2000" dirty="0">
                <a:latin typeface="Oswald" panose="020B0604020202020204" charset="0"/>
              </a:rPr>
              <a:t>Población infinita o muy grande y es imposible cubrirla </a:t>
            </a:r>
            <a:r>
              <a:rPr lang="es-CR" sz="2000" dirty="0" smtClean="0">
                <a:latin typeface="Oswald" panose="020B0604020202020204" charset="0"/>
              </a:rPr>
              <a:t>físicamente.</a:t>
            </a:r>
          </a:p>
          <a:p>
            <a:pPr marL="342900" indent="-342900">
              <a:buFont typeface="+mj-lt"/>
              <a:buAutoNum type="alphaUcPeriod"/>
            </a:pPr>
            <a:r>
              <a:rPr lang="es-CR" sz="2000" dirty="0">
                <a:latin typeface="Oswald" panose="020B0604020202020204" charset="0"/>
              </a:rPr>
              <a:t>La población es finita pero tan grande que no es aconsejable el estudio de toda ella ya que resultaría costoso, tiempo e </a:t>
            </a:r>
            <a:r>
              <a:rPr lang="es-CR" sz="2000" dirty="0" smtClean="0">
                <a:latin typeface="Oswald" panose="020B0604020202020204" charset="0"/>
              </a:rPr>
              <a:t>inútil.</a:t>
            </a:r>
            <a:endParaRPr lang="en-US" sz="2000" dirty="0" smtClean="0">
              <a:latin typeface="Oswald" panose="020B0604020202020204" charset="0"/>
            </a:endParaRPr>
          </a:p>
          <a:p>
            <a:pPr marL="342900" indent="-342900">
              <a:buFont typeface="+mj-lt"/>
              <a:buAutoNum type="alphaUcPeriod"/>
            </a:pPr>
            <a:r>
              <a:rPr lang="es-CR" sz="2000" dirty="0">
                <a:latin typeface="Oswald" panose="020B0604020202020204" charset="0"/>
              </a:rPr>
              <a:t>La unidad de estudio se transforma o destruye al ser examinada</a:t>
            </a:r>
            <a:r>
              <a:rPr lang="es-CR" sz="2000" dirty="0" smtClean="0">
                <a:latin typeface="Oswald" panose="020B0604020202020204" charset="0"/>
              </a:rPr>
              <a:t>.</a:t>
            </a:r>
          </a:p>
          <a:p>
            <a:pPr marL="342900" lvl="0" indent="-342900">
              <a:buFont typeface="+mj-lt"/>
              <a:buAutoNum type="alphaUcPeriod"/>
            </a:pPr>
            <a:r>
              <a:rPr lang="es-CR" sz="2000" dirty="0">
                <a:latin typeface="Oswald" panose="020B0604020202020204" charset="0"/>
              </a:rPr>
              <a:t>Los resultados de unas muestras serian razonables si </a:t>
            </a:r>
            <a:r>
              <a:rPr lang="es-CR" sz="2000" dirty="0" smtClean="0">
                <a:latin typeface="Oswald" panose="020B0604020202020204" charset="0"/>
              </a:rPr>
              <a:t>está </a:t>
            </a:r>
            <a:r>
              <a:rPr lang="es-CR" sz="2000" dirty="0">
                <a:latin typeface="Oswald" panose="020B0604020202020204" charset="0"/>
              </a:rPr>
              <a:t>bien seleccionadas</a:t>
            </a:r>
            <a:r>
              <a:rPr lang="es-CR" dirty="0" smtClean="0"/>
              <a:t>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2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sp>
        <p:nvSpPr>
          <p:cNvPr id="2" name="CuadroTexto 1"/>
          <p:cNvSpPr txBox="1"/>
          <p:nvPr/>
        </p:nvSpPr>
        <p:spPr>
          <a:xfrm>
            <a:off x="0" y="0"/>
            <a:ext cx="2431473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CR" sz="3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EJEMPLO</a:t>
            </a:r>
            <a:endParaRPr lang="en-US" sz="36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012325"/>
            <a:ext cx="7263246" cy="1387976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36230" y="2400301"/>
            <a:ext cx="8972688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R" sz="1600" dirty="0">
                <a:latin typeface="Oswald" panose="020B0604020202020204" charset="0"/>
              </a:rPr>
              <a:t>Unidad estadística </a:t>
            </a:r>
            <a:r>
              <a:rPr lang="es-CR" sz="1600" dirty="0" smtClean="0">
                <a:latin typeface="Oswald" panose="020B0604020202020204" charset="0"/>
              </a:rPr>
              <a:t>elemental:</a:t>
            </a:r>
          </a:p>
          <a:p>
            <a:r>
              <a:rPr lang="en-US" sz="1600" dirty="0" smtClean="0">
                <a:latin typeface="Oswald" panose="020B0604020202020204" charset="0"/>
              </a:rPr>
              <a:t> </a:t>
            </a:r>
            <a:r>
              <a:rPr lang="es-CR" sz="1600" dirty="0" smtClean="0">
                <a:latin typeface="Oswald" panose="020B0604020202020204" charset="0"/>
              </a:rPr>
              <a:t>R</a:t>
            </a:r>
            <a:r>
              <a:rPr lang="es-CR" sz="1600" dirty="0">
                <a:latin typeface="Oswald" panose="020B0604020202020204" charset="0"/>
              </a:rPr>
              <a:t>/ La finca dedicada a la producción de melón de la provincia de Guanacaste</a:t>
            </a:r>
            <a:endParaRPr lang="en-US" sz="1600" dirty="0">
              <a:latin typeface="Oswal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R" sz="1600" dirty="0">
                <a:latin typeface="Oswald" panose="020B0604020202020204" charset="0"/>
              </a:rPr>
              <a:t>Identifique 3 características bajo estudio:</a:t>
            </a:r>
            <a:endParaRPr lang="en-US" sz="1600" dirty="0">
              <a:latin typeface="Oswald" panose="020B0604020202020204" charset="0"/>
            </a:endParaRPr>
          </a:p>
          <a:p>
            <a:r>
              <a:rPr lang="es-CR" sz="1600" dirty="0" smtClean="0">
                <a:latin typeface="Oswald" panose="020B0604020202020204" charset="0"/>
              </a:rPr>
              <a:t>R/</a:t>
            </a:r>
            <a:r>
              <a:rPr lang="es-CR" sz="1600" dirty="0">
                <a:latin typeface="Oswald" panose="020B0604020202020204" charset="0"/>
              </a:rPr>
              <a:t> </a:t>
            </a:r>
            <a:r>
              <a:rPr lang="es-CR" sz="1600" dirty="0" smtClean="0">
                <a:latin typeface="Oswald" panose="020B0604020202020204" charset="0"/>
              </a:rPr>
              <a:t>Maquinaria	Área sembrada	Producción</a:t>
            </a:r>
            <a:endParaRPr lang="en-US" sz="1600" dirty="0">
              <a:latin typeface="Oswal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R" sz="1600" dirty="0">
                <a:latin typeface="Oswald" panose="020B0604020202020204" charset="0"/>
              </a:rPr>
              <a:t>¿</a:t>
            </a:r>
            <a:r>
              <a:rPr lang="es-CR" sz="1600" dirty="0" smtClean="0">
                <a:latin typeface="Oswald" panose="020B0604020202020204" charset="0"/>
              </a:rPr>
              <a:t>Cuál </a:t>
            </a:r>
            <a:r>
              <a:rPr lang="es-CR" sz="1600" dirty="0">
                <a:latin typeface="Oswald" panose="020B0604020202020204" charset="0"/>
              </a:rPr>
              <a:t>es la población bajo </a:t>
            </a:r>
            <a:r>
              <a:rPr lang="es-CR" sz="1600" dirty="0" smtClean="0">
                <a:latin typeface="Oswald" panose="020B0604020202020204" charset="0"/>
              </a:rPr>
              <a:t>estudio?</a:t>
            </a:r>
            <a:endParaRPr lang="en-US" sz="1600" dirty="0">
              <a:latin typeface="Oswald" panose="020B0604020202020204" charset="0"/>
            </a:endParaRPr>
          </a:p>
          <a:p>
            <a:r>
              <a:rPr lang="es-CR" sz="1600" dirty="0">
                <a:latin typeface="Oswald" panose="020B0604020202020204" charset="0"/>
              </a:rPr>
              <a:t>R/ Las fincas dedicadas a la producción de melón</a:t>
            </a:r>
            <a:endParaRPr lang="en-US" sz="1600" dirty="0">
              <a:latin typeface="Oswal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R" sz="1600" dirty="0">
                <a:latin typeface="Oswald" panose="020B0604020202020204" charset="0"/>
              </a:rPr>
              <a:t>Explique si se utilizó muestreo, en caso afirmativo, el tipo de muestreo</a:t>
            </a:r>
            <a:r>
              <a:rPr lang="es-CR" sz="1600" dirty="0" smtClean="0">
                <a:latin typeface="Oswald" panose="020B0604020202020204" charset="0"/>
              </a:rPr>
              <a:t>:</a:t>
            </a:r>
          </a:p>
          <a:p>
            <a:r>
              <a:rPr lang="es-CR" sz="1600" dirty="0">
                <a:latin typeface="Oswald" panose="020B0604020202020204" charset="0"/>
              </a:rPr>
              <a:t>Se utilizo muestreo intencional porque utiliza el juicio del director del Ministerio de Agricultura y Ganadería quien es experto en la materia.</a:t>
            </a:r>
            <a:endParaRPr lang="en-US" sz="1600" dirty="0">
              <a:latin typeface="Oswald" panose="020B0604020202020204" charset="0"/>
            </a:endParaRPr>
          </a:p>
          <a:p>
            <a:endParaRPr lang="en-US" sz="1600" dirty="0">
              <a:latin typeface="Oswald" panose="020B0604020202020204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141270" y="1984943"/>
            <a:ext cx="6996600" cy="966075"/>
          </a:xfrm>
        </p:spPr>
        <p:txBody>
          <a:bodyPr>
            <a:prstTxWarp prst="textArchUp">
              <a:avLst/>
            </a:prstTxWarp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s-CR" sz="6000" dirty="0" smtClean="0">
                <a:ln/>
                <a:solidFill>
                  <a:schemeClr val="accent4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reflection blurRad="6350" stA="55000" endA="50" endPos="85000" dist="60007" dir="5400000" sy="-100000" algn="bl" rotWithShape="0"/>
                </a:effectLst>
                <a:latin typeface="Oswald" panose="020B0604020202020204" charset="0"/>
              </a:rPr>
              <a:t>¡MUCHAS GRACIAS!</a:t>
            </a:r>
            <a:endParaRPr lang="en-US" sz="6000" dirty="0">
              <a:ln/>
              <a:solidFill>
                <a:schemeClr val="accent4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reflection blurRad="6350" stA="55000" endA="50" endPos="85000" dist="60007" dir="5400000" sy="-100000" algn="bl" rotWithShape="0"/>
              </a:effectLst>
              <a:latin typeface="Oswald" panose="020B06040202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4"/>
          <p:cNvSpPr txBox="1">
            <a:spLocks noGrp="1"/>
          </p:cNvSpPr>
          <p:nvPr>
            <p:ph type="title"/>
          </p:nvPr>
        </p:nvSpPr>
        <p:spPr>
          <a:xfrm>
            <a:off x="1047750" y="100725"/>
            <a:ext cx="6996600" cy="5003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Estadísticas</a:t>
            </a:r>
            <a:endParaRPr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3" name="Google Shape;473;p1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2" name="CuadroTexto 1"/>
          <p:cNvSpPr txBox="1"/>
          <p:nvPr/>
        </p:nvSpPr>
        <p:spPr>
          <a:xfrm>
            <a:off x="0" y="475017"/>
            <a:ext cx="8341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sz="1200" dirty="0" smtClean="0"/>
              <a:t>Conjunto de datos numéricos que han sido organizados y presentados para mostrar las características o evolución de un fenómeno de interés.</a:t>
            </a:r>
            <a:endParaRPr lang="en-US" sz="1200" dirty="0"/>
          </a:p>
        </p:txBody>
      </p:sp>
      <p:sp>
        <p:nvSpPr>
          <p:cNvPr id="8" name="CuadroTexto 7"/>
          <p:cNvSpPr txBox="1"/>
          <p:nvPr/>
        </p:nvSpPr>
        <p:spPr>
          <a:xfrm>
            <a:off x="0" y="1064637"/>
            <a:ext cx="1219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sz="1100" dirty="0" smtClean="0"/>
              <a:t>1)Población</a:t>
            </a:r>
            <a:endParaRPr lang="en-US" sz="1100" dirty="0"/>
          </a:p>
        </p:txBody>
      </p:sp>
      <p:pic>
        <p:nvPicPr>
          <p:cNvPr id="1026" name="Picture 2" descr="Día del Negro: Mayoría de afrodescendientes en Costa Rica vive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0973"/>
            <a:ext cx="2603075" cy="2396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abla de posiciones de la Primera División de Costa Rica EN VIVO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01" y="1267402"/>
            <a:ext cx="3047574" cy="239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5683217" y="991367"/>
            <a:ext cx="8208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sz="1100" dirty="0" smtClean="0"/>
              <a:t>2)Fútbol</a:t>
            </a:r>
            <a:r>
              <a:rPr lang="es-CR" dirty="0" smtClean="0"/>
              <a:t>	</a:t>
            </a:r>
            <a:endParaRPr lang="en-US" dirty="0"/>
          </a:p>
        </p:txBody>
      </p:sp>
      <p:pic>
        <p:nvPicPr>
          <p:cNvPr id="1030" name="Picture 6" descr="Coronavirus: cómo te puede afectar el desplome de las monedas en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019" y="2239933"/>
            <a:ext cx="2872018" cy="222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2886152" y="1978323"/>
            <a:ext cx="14443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sz="1100" dirty="0" smtClean="0"/>
              <a:t>3)Economía </a:t>
            </a:r>
            <a:endParaRPr lang="en-US" sz="1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380" y="843687"/>
            <a:ext cx="6533151" cy="3214812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0" y="145473"/>
            <a:ext cx="3325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sz="2800" dirty="0" smtClean="0">
                <a:solidFill>
                  <a:srgbClr val="FF0000"/>
                </a:solidFill>
                <a:latin typeface="Algerian" panose="04020705040A02060702" pitchFamily="82" charset="0"/>
              </a:rPr>
              <a:t>Otro ejemplo es:</a:t>
            </a:r>
            <a:endParaRPr lang="en-US" sz="2800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346781" y="752472"/>
            <a:ext cx="8620573" cy="8965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s-MX" sz="1200" b="0" dirty="0">
                <a:solidFill>
                  <a:srgbClr val="FF0000"/>
                </a:solidFill>
              </a:rPr>
              <a:t>L</a:t>
            </a:r>
            <a:r>
              <a:rPr lang="es-MX" sz="1200" b="0" dirty="0" smtClean="0">
                <a:solidFill>
                  <a:srgbClr val="FF0000"/>
                </a:solidFill>
              </a:rPr>
              <a:t>a </a:t>
            </a:r>
            <a:r>
              <a:rPr lang="es-MX" sz="1200" b="0" dirty="0">
                <a:solidFill>
                  <a:srgbClr val="FF0000"/>
                </a:solidFill>
              </a:rPr>
              <a:t>estadística descriptiva se sustituye o reduce el conjunto de datos obtenidos por un pequeño número de valores descriptivos</a:t>
            </a:r>
            <a:r>
              <a:rPr lang="es-MX" sz="2000" b="0" dirty="0">
                <a:solidFill>
                  <a:srgbClr val="FF0000"/>
                </a:solidFill>
              </a:rPr>
              <a:t>, </a:t>
            </a:r>
            <a:r>
              <a:rPr lang="es-MX" sz="1200" b="0" dirty="0">
                <a:solidFill>
                  <a:srgbClr val="FF0000"/>
                </a:solidFill>
              </a:rPr>
              <a:t>como</a:t>
            </a:r>
            <a:r>
              <a:rPr lang="es-MX" sz="2000" b="0" dirty="0">
                <a:solidFill>
                  <a:srgbClr val="FF0000"/>
                </a:solidFill>
              </a:rPr>
              <a:t> </a:t>
            </a:r>
            <a:r>
              <a:rPr lang="es-MX" sz="1200" b="0" dirty="0">
                <a:solidFill>
                  <a:srgbClr val="FF0000"/>
                </a:solidFill>
              </a:rPr>
              <a:t>pueden ser: el promedio, la mediana, la media geométrica, la varianza, la desviación </a:t>
            </a:r>
            <a:r>
              <a:rPr lang="es-MX" sz="1200" b="0" dirty="0" smtClean="0">
                <a:solidFill>
                  <a:srgbClr val="FF0000"/>
                </a:solidFill>
              </a:rPr>
              <a:t>típica. </a:t>
            </a:r>
            <a:r>
              <a:rPr lang="es-CR" sz="1200" b="0" dirty="0">
                <a:solidFill>
                  <a:srgbClr val="FF0000"/>
                </a:solidFill>
              </a:rPr>
              <a:t>Esta comprende las técnicas e instrumentos que se emplean para describir o analizar un conjunto de datos sin pretender ninguna generalización a un conjunto de datos mayor</a:t>
            </a:r>
            <a:endParaRPr b="0" dirty="0">
              <a:solidFill>
                <a:srgbClr val="FF0000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9718" y="0"/>
            <a:ext cx="4844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sz="3200" b="1" i="1" u="sng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Estadística Descriptiva</a:t>
            </a:r>
            <a:endParaRPr lang="en-US" sz="3200" b="1" i="1" u="sng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 descr="Lic. Jaime Torres Y.: Introducción a la Estadística Descriptiva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509" y="2545773"/>
            <a:ext cx="3969617" cy="232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apa conceptual - Estadística y probabilidad - Tema 12 - Blog de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30" y="2630244"/>
            <a:ext cx="4083915" cy="215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sp>
        <p:nvSpPr>
          <p:cNvPr id="2" name="CuadroTexto 1"/>
          <p:cNvSpPr txBox="1"/>
          <p:nvPr/>
        </p:nvSpPr>
        <p:spPr>
          <a:xfrm>
            <a:off x="0" y="114299"/>
            <a:ext cx="5777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sz="3200" b="1" i="1" u="sng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Estadística Inferencial</a:t>
            </a:r>
            <a:endParaRPr lang="en-US" sz="3200" b="1" i="1" u="sng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swald" panose="020B060402020202020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0" y="802984"/>
            <a:ext cx="91054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 dirty="0" smtClean="0">
                <a:solidFill>
                  <a:srgbClr val="FF0000"/>
                </a:solidFill>
                <a:latin typeface="Oswald" panose="020B0604020202020204" charset="0"/>
              </a:rPr>
              <a:t>Toma </a:t>
            </a:r>
            <a:r>
              <a:rPr lang="es-MX" sz="1200" dirty="0">
                <a:solidFill>
                  <a:srgbClr val="FF0000"/>
                </a:solidFill>
                <a:latin typeface="Oswald" panose="020B0604020202020204" charset="0"/>
              </a:rPr>
              <a:t>de </a:t>
            </a:r>
            <a:r>
              <a:rPr lang="es-MX" sz="1200" dirty="0" smtClean="0">
                <a:solidFill>
                  <a:srgbClr val="FF0000"/>
                </a:solidFill>
                <a:latin typeface="Oswald" panose="020B0604020202020204" charset="0"/>
              </a:rPr>
              <a:t>muestras, que </a:t>
            </a:r>
            <a:r>
              <a:rPr lang="es-MX" sz="1200" dirty="0">
                <a:solidFill>
                  <a:srgbClr val="FF0000"/>
                </a:solidFill>
                <a:latin typeface="Oswald" panose="020B0604020202020204" charset="0"/>
              </a:rPr>
              <a:t>permita obtener conclusiones estadísticamente válidas y significativas.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rgbClr val="FF0000"/>
                </a:solidFill>
                <a:latin typeface="Oswald" panose="020B0604020202020204" charset="0"/>
              </a:rPr>
              <a:t>Estimación de parámetros o variables estadísticas, que permite estimar valores poblacionales a partir de muestras de mucho menor tamaño.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rgbClr val="FF0000"/>
                </a:solidFill>
                <a:latin typeface="Oswald" panose="020B0604020202020204" charset="0"/>
              </a:rPr>
              <a:t>Contraste de hipótesis, que permite decidir si dos muestras son estadísticamente diferentes, si un determinado procedimiento tiene un efecto estadístico significativo, etc</a:t>
            </a:r>
            <a:r>
              <a:rPr lang="es-MX" sz="1200" dirty="0">
                <a:latin typeface="Oswald" panose="020B0604020202020204" charset="0"/>
              </a:rPr>
              <a:t>.</a:t>
            </a:r>
          </a:p>
          <a:p>
            <a:endParaRPr lang="en-US" sz="1200" dirty="0">
              <a:solidFill>
                <a:schemeClr val="tx1">
                  <a:lumMod val="50000"/>
                </a:schemeClr>
              </a:solidFill>
              <a:latin typeface="Oswald" panose="020B0604020202020204" charset="0"/>
            </a:endParaRPr>
          </a:p>
        </p:txBody>
      </p:sp>
      <p:pic>
        <p:nvPicPr>
          <p:cNvPr id="4106" name="Picture 10" descr="Estadística Inferencial - Docs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454" y="1704348"/>
            <a:ext cx="5403273" cy="2566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sp>
        <p:nvSpPr>
          <p:cNvPr id="3" name="CuadroTexto 2"/>
          <p:cNvSpPr txBox="1"/>
          <p:nvPr/>
        </p:nvSpPr>
        <p:spPr>
          <a:xfrm>
            <a:off x="0" y="124690"/>
            <a:ext cx="6037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sz="32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lgerian" panose="04020705040A02060702" pitchFamily="82" charset="0"/>
              </a:rPr>
              <a:t>Dato estadístico</a:t>
            </a:r>
            <a:endParaRPr lang="en-US" sz="3200" dirty="0">
              <a:solidFill>
                <a:srgbClr val="0070C0"/>
              </a:solidFill>
              <a:latin typeface="Algerian" panose="04020705040A02060702" pitchFamily="82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A0F1B9C8-3C6D-4265-AF17-78040901B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837520" y="-1694346"/>
            <a:ext cx="1284252" cy="74180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CuadroTexto 3"/>
          <p:cNvSpPr txBox="1"/>
          <p:nvPr/>
        </p:nvSpPr>
        <p:spPr>
          <a:xfrm>
            <a:off x="770629" y="779395"/>
            <a:ext cx="7595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u="sng" dirty="0">
                <a:latin typeface="Oswald" panose="020B0604020202020204" charset="0"/>
              </a:rPr>
              <a:t>Los datos estadísticos, en este marco, son los valores que se obtienen al llevar a cabo un estudio de tipo estadístico. Se trata del producto de la observación de aquel fenómeno que se pretende analizar.</a:t>
            </a:r>
            <a:endParaRPr lang="en-US" u="sng" dirty="0">
              <a:latin typeface="Oswald" panose="020B0604020202020204" charset="0"/>
            </a:endParaRPr>
          </a:p>
        </p:txBody>
      </p:sp>
      <p:pic>
        <p:nvPicPr>
          <p:cNvPr id="5124" name="Picture 4" descr="Unidad 2: descripcion de los conjuntos de datos - Estadistica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02" y="2885308"/>
            <a:ext cx="3476625" cy="201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urva de contagio por COVID-19 en Costa Rica mantiene tendencia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488" y="2942440"/>
            <a:ext cx="2823294" cy="206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9"/>
          <p:cNvSpPr txBox="1">
            <a:spLocks noGrp="1"/>
          </p:cNvSpPr>
          <p:nvPr>
            <p:ph type="ctrTitle" idx="4294967295"/>
          </p:nvPr>
        </p:nvSpPr>
        <p:spPr>
          <a:xfrm>
            <a:off x="-1325177" y="114413"/>
            <a:ext cx="7772400" cy="7210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CR" sz="3200" dirty="0" smtClean="0"/>
              <a:t>Unidad </a:t>
            </a:r>
            <a:r>
              <a:rPr lang="es-CR" sz="3200" dirty="0"/>
              <a:t>estadística elemental:</a:t>
            </a:r>
            <a:endParaRPr sz="3200" dirty="0"/>
          </a:p>
        </p:txBody>
      </p:sp>
      <p:sp>
        <p:nvSpPr>
          <p:cNvPr id="507" name="Google Shape;507;p19"/>
          <p:cNvSpPr txBox="1">
            <a:spLocks noGrp="1"/>
          </p:cNvSpPr>
          <p:nvPr>
            <p:ph type="subTitle" idx="4294967295"/>
          </p:nvPr>
        </p:nvSpPr>
        <p:spPr>
          <a:xfrm>
            <a:off x="0" y="752050"/>
            <a:ext cx="4804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s-MX" sz="1600" dirty="0">
                <a:latin typeface="Oswald" panose="020B0604020202020204" charset="0"/>
              </a:rPr>
              <a:t>Se llaman unidades estadísticas o individuos a los componentes de una determinada población de datos centro del estudio estadístico.</a:t>
            </a:r>
            <a:endParaRPr sz="1400" dirty="0">
              <a:latin typeface="Oswald" panose="020B0604020202020204" charset="0"/>
            </a:endParaRPr>
          </a:p>
        </p:txBody>
      </p:sp>
      <p:grpSp>
        <p:nvGrpSpPr>
          <p:cNvPr id="508" name="Google Shape;508;p19"/>
          <p:cNvGrpSpPr/>
          <p:nvPr/>
        </p:nvGrpSpPr>
        <p:grpSpPr>
          <a:xfrm>
            <a:off x="7630177" y="91534"/>
            <a:ext cx="1166508" cy="1166538"/>
            <a:chOff x="6654650" y="3665275"/>
            <a:chExt cx="409100" cy="409125"/>
          </a:xfrm>
        </p:grpSpPr>
        <p:sp>
          <p:nvSpPr>
            <p:cNvPr id="509" name="Google Shape;509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11" name="Google Shape;511;p19"/>
          <p:cNvGrpSpPr/>
          <p:nvPr/>
        </p:nvGrpSpPr>
        <p:grpSpPr>
          <a:xfrm rot="1940693">
            <a:off x="6744887" y="785683"/>
            <a:ext cx="587626" cy="587659"/>
            <a:chOff x="570875" y="4322250"/>
            <a:chExt cx="443300" cy="443325"/>
          </a:xfrm>
        </p:grpSpPr>
        <p:sp>
          <p:nvSpPr>
            <p:cNvPr id="512" name="Google Shape;512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16" name="Google Shape;516;p19"/>
          <p:cNvSpPr/>
          <p:nvPr/>
        </p:nvSpPr>
        <p:spPr>
          <a:xfrm>
            <a:off x="7094288" y="228064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7" name="Google Shape;517;p19"/>
          <p:cNvSpPr/>
          <p:nvPr/>
        </p:nvSpPr>
        <p:spPr>
          <a:xfrm rot="1793658">
            <a:off x="8560537" y="1440094"/>
            <a:ext cx="225078" cy="2149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8" name="Google Shape;518;p1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733" y="1886382"/>
            <a:ext cx="3197940" cy="230115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0"/>
          <p:cNvSpPr txBox="1">
            <a:spLocks noGrp="1"/>
          </p:cNvSpPr>
          <p:nvPr>
            <p:ph type="title"/>
          </p:nvPr>
        </p:nvSpPr>
        <p:spPr>
          <a:xfrm>
            <a:off x="2647950" y="197707"/>
            <a:ext cx="4002232" cy="7158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>
                <a:latin typeface="Algerian" panose="04020705040A02060702" pitchFamily="82" charset="0"/>
              </a:rPr>
              <a:t>Ejemplo</a:t>
            </a:r>
            <a:endParaRPr sz="3600" dirty="0">
              <a:latin typeface="Algerian" panose="04020705040A02060702" pitchFamily="82" charset="0"/>
            </a:endParaRPr>
          </a:p>
        </p:txBody>
      </p:sp>
      <p:sp>
        <p:nvSpPr>
          <p:cNvPr id="526" name="Google Shape;526;p2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xmlns="" id="{08E68F4A-1CC3-44EF-A49C-C9611145E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66" y="1679068"/>
            <a:ext cx="8229599" cy="14870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1"/>
          <p:cNvSpPr txBox="1">
            <a:spLocks noGrp="1"/>
          </p:cNvSpPr>
          <p:nvPr>
            <p:ph type="title"/>
          </p:nvPr>
        </p:nvSpPr>
        <p:spPr>
          <a:xfrm>
            <a:off x="2751474" y="145753"/>
            <a:ext cx="3690890" cy="715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Característica</a:t>
            </a:r>
            <a:r>
              <a:rPr lang="en" b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endParaRPr b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35" name="Google Shape;535;p2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  <p:sp>
        <p:nvSpPr>
          <p:cNvPr id="6" name="CuadroTexto 5"/>
          <p:cNvSpPr txBox="1"/>
          <p:nvPr/>
        </p:nvSpPr>
        <p:spPr>
          <a:xfrm>
            <a:off x="338474" y="1202266"/>
            <a:ext cx="482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sz="16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Es lo que se desea medir o analizar</a:t>
            </a:r>
            <a:endParaRPr lang="en-US" sz="1600" b="1" i="1" u="sng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swald" panose="020B060402020202020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52" y="2321799"/>
            <a:ext cx="7992533" cy="50886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Quince template">
  <a:themeElements>
    <a:clrScheme name="Custom 347">
      <a:dk1>
        <a:srgbClr val="28324A"/>
      </a:dk1>
      <a:lt1>
        <a:srgbClr val="FFFFFF"/>
      </a:lt1>
      <a:dk2>
        <a:srgbClr val="707685"/>
      </a:dk2>
      <a:lt2>
        <a:srgbClr val="E5E5E5"/>
      </a:lt2>
      <a:accent1>
        <a:srgbClr val="00CEF6"/>
      </a:accent1>
      <a:accent2>
        <a:srgbClr val="3468BC"/>
      </a:accent2>
      <a:accent3>
        <a:srgbClr val="00A7C8"/>
      </a:accent3>
      <a:accent4>
        <a:srgbClr val="8EC400"/>
      </a:accent4>
      <a:accent5>
        <a:srgbClr val="AFF000"/>
      </a:accent5>
      <a:accent6>
        <a:srgbClr val="7F7F7F"/>
      </a:accent6>
      <a:hlink>
        <a:srgbClr val="2832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350</Words>
  <Application>Microsoft Office PowerPoint</Application>
  <PresentationFormat>Presentación en pantalla (16:9)</PresentationFormat>
  <Paragraphs>69</Paragraphs>
  <Slides>17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3" baseType="lpstr">
      <vt:lpstr>Impact</vt:lpstr>
      <vt:lpstr>Arial</vt:lpstr>
      <vt:lpstr>Oswald</vt:lpstr>
      <vt:lpstr>Algerian</vt:lpstr>
      <vt:lpstr>Source Sans Pro</vt:lpstr>
      <vt:lpstr>Quince template</vt:lpstr>
      <vt:lpstr>Probabilidad y estadística</vt:lpstr>
      <vt:lpstr>Estadísticas</vt:lpstr>
      <vt:lpstr>Presentación de PowerPoint</vt:lpstr>
      <vt:lpstr>La estadística descriptiva se sustituye o reduce el conjunto de datos obtenidos por un pequeño número de valores descriptivos, como pueden ser: el promedio, la mediana, la media geométrica, la varianza, la desviación típica. Esta comprende las técnicas e instrumentos que se emplean para describir o analizar un conjunto de datos sin pretender ninguna generalización a un conjunto de datos mayor</vt:lpstr>
      <vt:lpstr>Presentación de PowerPoint</vt:lpstr>
      <vt:lpstr>Presentación de PowerPoint</vt:lpstr>
      <vt:lpstr>Unidad estadística elemental:</vt:lpstr>
      <vt:lpstr>Ejemplo</vt:lpstr>
      <vt:lpstr>Característica </vt:lpstr>
      <vt:lpstr>Observación</vt:lpstr>
      <vt:lpstr>Observaciones</vt:lpstr>
      <vt:lpstr>EJEMPLO</vt:lpstr>
      <vt:lpstr>Pobalación</vt:lpstr>
      <vt:lpstr>Muestra</vt:lpstr>
      <vt:lpstr>Casos en que se prefieren las muestras a la población :</vt:lpstr>
      <vt:lpstr>Presentación de PowerPoint</vt:lpstr>
      <vt:lpstr>¡MUCHAS GRACIAS!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Probabilidad y estadística</dc:title>
  <dc:creator>Jose Pereira</dc:creator>
  <cp:lastModifiedBy>FAMILIA GOMEZ</cp:lastModifiedBy>
  <cp:revision>37</cp:revision>
  <dcterms:modified xsi:type="dcterms:W3CDTF">2020-09-15T00:59:10Z</dcterms:modified>
</cp:coreProperties>
</file>